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3D5A29-A343-4A43-9567-A6160E6F30A1}">
  <a:tblStyle styleId="{433D5A29-A343-4A43-9567-A6160E6F30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596349" y="640080"/>
            <a:ext cx="4320208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IE" sz="4200" b="1" dirty="0">
                <a:solidFill>
                  <a:srgbClr val="C00000"/>
                </a:solidFill>
              </a:rPr>
              <a:t>PILGRIMS OF THE GLOBAL COMPACT ON EDUCATION</a:t>
            </a:r>
            <a:r>
              <a:rPr lang="en-IE" sz="4200" b="1" dirty="0"/>
              <a:t/>
            </a:r>
            <a:br>
              <a:rPr lang="en-IE" sz="4200" b="1" dirty="0"/>
            </a:br>
            <a:r>
              <a:rPr lang="en-IE" sz="4200" b="1" i="1" dirty="0"/>
              <a:t/>
            </a:r>
            <a:br>
              <a:rPr lang="en-IE" sz="4200" b="1" i="1" dirty="0"/>
            </a:br>
            <a:r>
              <a:rPr lang="en-IE" sz="4200" b="1" i="1" dirty="0"/>
              <a:t>Methodology Guidelines</a:t>
            </a:r>
            <a:endParaRPr lang="en-IE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517385" y="5199293"/>
            <a:ext cx="3734014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PE" i="1">
                <a:latin typeface="Calibri"/>
                <a:ea typeface="Calibri"/>
                <a:cs typeface="Calibri"/>
                <a:sym typeface="Calibri"/>
              </a:rPr>
              <a:t>Ernesto Cavassa sj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PE" i="1">
                <a:latin typeface="Calibri"/>
                <a:ea typeface="Calibri"/>
                <a:cs typeface="Calibri"/>
                <a:sym typeface="Calibri"/>
              </a:rPr>
              <a:t> Belén Romá</a:t>
            </a:r>
            <a:r>
              <a:rPr lang="es-PE" i="1"/>
              <a:t> 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890338" y="4409267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t="995" r="-3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8083828" y="616917"/>
            <a:ext cx="13616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PE" sz="1800">
                <a:latin typeface="Calibri"/>
                <a:ea typeface="Calibri"/>
                <a:cs typeface="Calibri"/>
                <a:sym typeface="Calibri"/>
              </a:rPr>
              <a:t>GRUPOS </a:t>
            </a:r>
            <a:br>
              <a:rPr lang="es-PE" sz="1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1800">
                <a:latin typeface="Calibri"/>
                <a:ea typeface="Calibri"/>
                <a:cs typeface="Calibri"/>
                <a:sym typeface="Calibri"/>
              </a:rPr>
              <a:t>Orientado a elaborar el compromiso para el pacto</a:t>
            </a:r>
            <a:r>
              <a:rPr lang="es-PE"/>
              <a:t> </a:t>
            </a:r>
            <a:endParaRPr/>
          </a:p>
        </p:txBody>
      </p:sp>
      <p:pic>
        <p:nvPicPr>
          <p:cNvPr id="177" name="Google Shape;177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7896" y="0"/>
            <a:ext cx="99839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351184" y="256312"/>
            <a:ext cx="3120886" cy="204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E" sz="4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GROUPS </a:t>
            </a:r>
            <a:endParaRPr lang="en-IE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E" sz="3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E" sz="3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E" sz="3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Aimed at drawing up commitment to the GEC</a:t>
            </a:r>
            <a:endParaRPr lang="en-IE" dirty="0"/>
          </a:p>
        </p:txBody>
      </p:sp>
      <p:graphicFrame>
        <p:nvGraphicFramePr>
          <p:cNvPr id="179" name="Google Shape;179;p24"/>
          <p:cNvGraphicFramePr/>
          <p:nvPr>
            <p:extLst>
              <p:ext uri="{D42A27DB-BD31-4B8C-83A1-F6EECF244321}">
                <p14:modId xmlns:p14="http://schemas.microsoft.com/office/powerpoint/2010/main" val="1402181595"/>
              </p:ext>
            </p:extLst>
          </p:nvPr>
        </p:nvGraphicFramePr>
        <p:xfrm>
          <a:off x="9445488" y="256312"/>
          <a:ext cx="2554350" cy="2743200"/>
        </p:xfrm>
        <a:graphic>
          <a:graphicData uri="http://schemas.openxmlformats.org/drawingml/2006/table">
            <a:tbl>
              <a:tblPr>
                <a:noFill/>
                <a:tableStyleId>{433D5A29-A343-4A43-9567-A6160E6F30A1}</a:tableStyleId>
              </a:tblPr>
              <a:tblGrid>
                <a:gridCol w="255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 i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SPIRITUAL CONVERSATION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order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discern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presence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Spirit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each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through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conversations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 open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Spirit’s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A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rPr lang="es-PE"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PE"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25"/>
          <p:cNvGrpSpPr/>
          <p:nvPr/>
        </p:nvGrpSpPr>
        <p:grpSpPr>
          <a:xfrm>
            <a:off x="374867" y="2642515"/>
            <a:ext cx="4030988" cy="3839036"/>
            <a:chOff x="492" y="526389"/>
            <a:chExt cx="4030988" cy="3839036"/>
          </a:xfrm>
        </p:grpSpPr>
        <p:sp>
          <p:nvSpPr>
            <p:cNvPr id="186" name="Google Shape;186;p25"/>
            <p:cNvSpPr/>
            <p:nvPr/>
          </p:nvSpPr>
          <p:spPr>
            <a:xfrm>
              <a:off x="492" y="526389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5"/>
            <p:cNvSpPr txBox="1"/>
            <p:nvPr/>
          </p:nvSpPr>
          <p:spPr>
            <a:xfrm>
              <a:off x="492" y="526389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PE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2111962" y="526389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 txBox="1"/>
            <p:nvPr/>
          </p:nvSpPr>
          <p:spPr>
            <a:xfrm>
              <a:off x="2111962" y="526389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are all responsible</a:t>
              </a: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492" y="1870051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5"/>
            <p:cNvSpPr txBox="1"/>
            <p:nvPr/>
          </p:nvSpPr>
          <p:spPr>
            <a:xfrm>
              <a:off x="492" y="1870051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what you can and what you want, in a brief and clear manner</a:t>
              </a: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2111962" y="1870051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5"/>
            <p:cNvSpPr txBox="1"/>
            <p:nvPr/>
          </p:nvSpPr>
          <p:spPr>
            <a:xfrm>
              <a:off x="2111962" y="1870051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Attentive   listening</a:t>
              </a: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492" y="3213714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5"/>
            <p:cNvSpPr txBox="1"/>
            <p:nvPr/>
          </p:nvSpPr>
          <p:spPr>
            <a:xfrm>
              <a:off x="492" y="3213714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E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It is not about solving individual problems</a:t>
              </a:r>
              <a:endParaRPr lang="en-IE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2111962" y="3213714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5"/>
            <p:cNvSpPr txBox="1"/>
            <p:nvPr/>
          </p:nvSpPr>
          <p:spPr>
            <a:xfrm>
              <a:off x="2111962" y="3213714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Respect what is confidential</a:t>
              </a:r>
            </a:p>
          </p:txBody>
        </p:sp>
      </p:grpSp>
      <p:sp>
        <p:nvSpPr>
          <p:cNvPr id="198" name="Google Shape;198;p25"/>
          <p:cNvSpPr txBox="1"/>
          <p:nvPr/>
        </p:nvSpPr>
        <p:spPr>
          <a:xfrm>
            <a:off x="4780720" y="351232"/>
            <a:ext cx="7136297" cy="60016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TIMETABLE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1: Each one shares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one shares the fruit of their personal work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2-5 minutes to reflect quietly on all that you have listened to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2: </a:t>
            </a:r>
            <a:r>
              <a:rPr lang="en-IE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Spontaneous Dialogue 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who wish to, share the fruits of this previous reflection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Open dialogue 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3: Conversation with the Lord 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pray aloud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give you thanks Lord for</a:t>
            </a:r>
            <a:r>
              <a:rPr lang="en-I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 us light to discern what You are calling us towards…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us strength to follow the paths the Spirit reveals to us…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End: Summary and gathering of main message </a:t>
            </a:r>
            <a:endParaRPr lang="en-IE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698" y="228600"/>
            <a:ext cx="3251291" cy="216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0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2305878" y="212035"/>
            <a:ext cx="65200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6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TESTIMONIALS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3">
            <a:alphaModFix/>
          </a:blip>
          <a:srcRect l="10345" r="1230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/>
        </p:nvSpPr>
        <p:spPr>
          <a:xfrm>
            <a:off x="2888973" y="5427262"/>
            <a:ext cx="641405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721529" y="2016464"/>
            <a:ext cx="460534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6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LITURGIES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5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l="3217" r="3343" b="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/>
          <p:nvPr/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 rotWithShape="1">
          <a:blip r:embed="rId3">
            <a:alphaModFix/>
          </a:blip>
          <a:srcRect b="1037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 txBox="1"/>
          <p:nvPr/>
        </p:nvSpPr>
        <p:spPr>
          <a:xfrm>
            <a:off x="1842052" y="5738192"/>
            <a:ext cx="988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MOMENTS OF MEETING AND SHARING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t="8104" b="88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/>
        </p:nvSpPr>
        <p:spPr>
          <a:xfrm>
            <a:off x="8361680" y="490330"/>
            <a:ext cx="29200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400" b="1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OUTINGS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 t="16895" b="81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1656521" y="424069"/>
            <a:ext cx="327328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PLACE THAT WELCOMES US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2"/>
          <p:cNvPicPr preferRelativeResize="0"/>
          <p:nvPr/>
        </p:nvPicPr>
        <p:blipFill rotWithShape="1">
          <a:blip r:embed="rId3">
            <a:alphaModFix/>
          </a:blip>
          <a:srcRect t="32385" b="1137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 txBox="1"/>
          <p:nvPr/>
        </p:nvSpPr>
        <p:spPr>
          <a:xfrm>
            <a:off x="1861929" y="4678017"/>
            <a:ext cx="723182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PRESENCE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LOOK, CONNECT, ENLIGHTEN</a:t>
            </a:r>
            <a:endParaRPr lang="en-I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3">
            <a:alphaModFix/>
          </a:blip>
          <a:srcRect t="157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 txBox="1"/>
          <p:nvPr/>
        </p:nvSpPr>
        <p:spPr>
          <a:xfrm>
            <a:off x="6828377" y="632791"/>
            <a:ext cx="4924777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MYSTICAL EXPERIENCE 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Surprising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Transformative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Generative</a:t>
            </a:r>
            <a:endParaRPr lang="en-IE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EDED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C5C2C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PE" sz="40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PE" sz="40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PE" sz="4000" b="1" dirty="0"/>
              <a:t>BUILDING TOGETHER</a:t>
            </a:r>
            <a:r>
              <a:rPr lang="es-PE" sz="40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PE" sz="4000" dirty="0">
                <a:latin typeface="Calibri"/>
                <a:ea typeface="Calibri"/>
                <a:cs typeface="Calibri"/>
                <a:sym typeface="Calibri"/>
              </a:rPr>
            </a:br>
            <a:endParaRPr sz="4000"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t="33180" b="17551"/>
          <a:stretch/>
        </p:blipFill>
        <p:spPr>
          <a:xfrm>
            <a:off x="20" y="10"/>
            <a:ext cx="12191980" cy="39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5020780" y="4121427"/>
            <a:ext cx="6765091" cy="241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E" sz="2200" b="1" i="1" dirty="0"/>
              <a:t>Building: </a:t>
            </a:r>
            <a:r>
              <a:rPr lang="en-IE" sz="2200" dirty="0"/>
              <a:t>It is a gift (we are heirs of a tradition) and a task (it’s up to us to reimagine it in every circumstance)</a:t>
            </a: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E" sz="2200" b="1" i="1" dirty="0"/>
              <a:t>Together: </a:t>
            </a:r>
            <a:r>
              <a:rPr lang="en-IE" sz="2200" dirty="0"/>
              <a:t>Paul’s idea of the “body” where the body is one and the parts are many, each with it’s own function; these are the individual charisms of each one in the Church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 t="18312" b="174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8428957" y="237701"/>
            <a:ext cx="3826146" cy="162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E" sz="36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God sustains us on our pilgrimage</a:t>
            </a:r>
            <a:endParaRPr lang="en-I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EDED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C5C2C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IE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051560" y="4495466"/>
            <a:ext cx="378634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s-PE" sz="3400" b="1" dirty="0">
                <a:latin typeface="Calibri"/>
                <a:ea typeface="Calibri"/>
                <a:cs typeface="Calibri"/>
                <a:sym typeface="Calibri"/>
              </a:rPr>
              <a:t>WALKING</a:t>
            </a:r>
            <a:br>
              <a:rPr lang="es-PE" sz="3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PE" sz="3400" b="1" dirty="0">
                <a:latin typeface="Calibri"/>
                <a:ea typeface="Calibri"/>
                <a:cs typeface="Calibri"/>
                <a:sym typeface="Calibri"/>
              </a:rPr>
              <a:t> THE PATH</a:t>
            </a:r>
            <a:r>
              <a:rPr lang="es-PE" sz="34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PE" sz="3400" dirty="0">
                <a:latin typeface="Calibri"/>
                <a:ea typeface="Calibri"/>
                <a:cs typeface="Calibri"/>
                <a:sym typeface="Calibri"/>
              </a:rPr>
            </a:br>
            <a:endParaRPr sz="3400" dirty="0"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t="21852" b="19642"/>
          <a:stretch/>
        </p:blipFill>
        <p:spPr>
          <a:xfrm>
            <a:off x="20" y="10"/>
            <a:ext cx="12191980" cy="39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4982660" y="4255796"/>
            <a:ext cx="6974272" cy="227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342900" lvl="0" indent="-2247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IE" sz="3100" dirty="0">
                <a:latin typeface="Calibri"/>
                <a:ea typeface="Calibri"/>
                <a:cs typeface="Calibri"/>
                <a:sym typeface="Calibri"/>
              </a:rPr>
              <a:t>The path is revealed by walking it (Machado)</a:t>
            </a:r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IE" sz="3100" dirty="0">
                <a:latin typeface="Calibri"/>
                <a:ea typeface="Calibri"/>
                <a:cs typeface="Calibri"/>
                <a:sym typeface="Calibri"/>
              </a:rPr>
              <a:t>Exploring, experimenting… with our eyes on the horizon</a:t>
            </a:r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IE" sz="3100" b="1" dirty="0">
                <a:latin typeface="Calibri"/>
                <a:ea typeface="Calibri"/>
                <a:cs typeface="Calibri"/>
                <a:sym typeface="Calibri"/>
              </a:rPr>
              <a:t>The horizon: JM’s contribution to the Global Compact on Education (GEC)</a:t>
            </a:r>
            <a:endParaRPr lang="en-IE" sz="31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IE" sz="3100" dirty="0">
                <a:latin typeface="Calibri"/>
                <a:ea typeface="Calibri"/>
                <a:cs typeface="Calibri"/>
                <a:sym typeface="Calibri"/>
              </a:rPr>
              <a:t>How do we know which path leads us towards the horizon?</a:t>
            </a:r>
          </a:p>
          <a:p>
            <a:pPr marL="228600" lvl="0" indent="-14497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EDED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C5C2C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00720" y="4495466"/>
            <a:ext cx="4170686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IE" sz="4900" b="1">
                <a:latin typeface="Calibri"/>
                <a:ea typeface="Calibri"/>
                <a:cs typeface="Calibri"/>
                <a:sym typeface="Calibri"/>
              </a:rPr>
              <a:t>DISCERNING</a:t>
            </a:r>
            <a:r>
              <a:rPr lang="en-IE" sz="32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E" sz="3200">
                <a:latin typeface="Calibri"/>
                <a:ea typeface="Calibri"/>
                <a:cs typeface="Calibri"/>
                <a:sym typeface="Calibri"/>
              </a:rPr>
            </a:br>
            <a:endParaRPr lang="en-IE" sz="3200"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t="11845" b="25148"/>
          <a:stretch/>
        </p:blipFill>
        <p:spPr>
          <a:xfrm>
            <a:off x="20" y="10"/>
            <a:ext cx="12191980" cy="39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5295825" y="4218905"/>
            <a:ext cx="6490045" cy="231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IE" sz="3600" dirty="0">
                <a:latin typeface="Calibri"/>
                <a:ea typeface="Calibri"/>
                <a:cs typeface="Calibri"/>
                <a:sym typeface="Calibri"/>
              </a:rPr>
              <a:t>Discern = distinguish, put order, prioritise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IE" sz="3600" dirty="0">
                <a:latin typeface="Calibri"/>
                <a:ea typeface="Calibri"/>
                <a:cs typeface="Calibri"/>
                <a:sym typeface="Calibri"/>
              </a:rPr>
              <a:t>Process of awareness and listening (to reality, to others, to the poor, to myself)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IE" sz="3600" dirty="0">
                <a:latin typeface="Calibri"/>
                <a:ea typeface="Calibri"/>
                <a:cs typeface="Calibri"/>
                <a:sym typeface="Calibri"/>
              </a:rPr>
              <a:t>“Letting go of self-love, self-will and self-interest” (Sp. Ex.)  in order to build together JM’s contribution to the GEC</a:t>
            </a:r>
          </a:p>
          <a:p>
            <a:pPr marL="228600" lvl="0" indent="-16192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159026" y="4088252"/>
            <a:ext cx="11860696" cy="25629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6600"/>
              <a:buFont typeface="Calibri"/>
              <a:buNone/>
            </a:pPr>
            <a:r>
              <a:rPr lang="en-IE" sz="6600" b="1">
                <a:solidFill>
                  <a:srgbClr val="385623"/>
                </a:solidFill>
              </a:rPr>
              <a:t>HOW WILL WE DO THIS?</a:t>
            </a:r>
            <a:br>
              <a:rPr lang="en-IE" sz="6600" b="1">
                <a:solidFill>
                  <a:srgbClr val="385623"/>
                </a:solidFill>
              </a:rPr>
            </a:br>
            <a:r>
              <a:rPr lang="en-IE" sz="6600" b="1" i="1">
                <a:solidFill>
                  <a:srgbClr val="385623"/>
                </a:solidFill>
              </a:rPr>
              <a:t> </a:t>
            </a:r>
            <a:r>
              <a:rPr lang="en-IE" sz="6600" b="1" i="1" dirty="0">
                <a:solidFill>
                  <a:srgbClr val="385623"/>
                </a:solidFill>
              </a:rPr>
              <a:t>By different means </a:t>
            </a:r>
            <a:endParaRPr lang="en-IE" sz="5200" b="1" i="1" dirty="0">
              <a:solidFill>
                <a:srgbClr val="38562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277260" y="322748"/>
            <a:ext cx="3290887" cy="228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PE" sz="3600" b="1" dirty="0"/>
              <a:t>LET US RECALL THE OBJECTIVES OF THIS MEETING</a:t>
            </a:r>
            <a:endParaRPr dirty="0"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3568147" y="297626"/>
            <a:ext cx="8420100" cy="277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E" sz="2400" dirty="0"/>
              <a:t>To enable the </a:t>
            </a:r>
            <a:r>
              <a:rPr lang="en-IE" sz="2400" b="1" dirty="0"/>
              <a:t>lay people and religious who share mission </a:t>
            </a:r>
            <a:r>
              <a:rPr lang="en-IE" sz="2400" dirty="0"/>
              <a:t>to meet together</a:t>
            </a:r>
            <a:r>
              <a:rPr lang="en-IE" sz="24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E" sz="2400" kern="100" dirty="0">
                <a:effectLst/>
                <a:ea typeface="Calibri" panose="020F0502020204030204" pitchFamily="34" charset="0"/>
              </a:rPr>
              <a:t>To e</a:t>
            </a:r>
            <a:r>
              <a:rPr lang="en-I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xamine and explore Pope Francis’ proposal in the </a:t>
            </a:r>
            <a:r>
              <a:rPr lang="en-I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Education Compact</a:t>
            </a:r>
            <a:r>
              <a:rPr lang="en-I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light of the mission we share in JM and in line with the </a:t>
            </a:r>
            <a:r>
              <a:rPr lang="en-I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Preferences of the Congregation</a:t>
            </a:r>
            <a:r>
              <a:rPr lang="en-I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E" sz="2400" dirty="0">
                <a:latin typeface="Calibri"/>
                <a:ea typeface="Calibri"/>
                <a:cs typeface="Calibri"/>
                <a:sym typeface="Calibri"/>
              </a:rPr>
              <a:t>To agree </a:t>
            </a:r>
            <a:r>
              <a:rPr lang="en-IE" sz="2400" b="1" dirty="0">
                <a:latin typeface="Calibri"/>
                <a:ea typeface="Calibri"/>
                <a:cs typeface="Calibri"/>
                <a:sym typeface="Calibri"/>
              </a:rPr>
              <a:t>our commitment as JM </a:t>
            </a:r>
            <a:r>
              <a:rPr lang="en-IE" sz="2400" dirty="0"/>
              <a:t>to the Global Education Compact (GEC)</a:t>
            </a:r>
            <a:r>
              <a:rPr lang="en-IE" sz="24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122872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t="20030" b="29710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 extrusionOk="0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1110"/>
          <a:stretch/>
        </p:blipFill>
        <p:spPr>
          <a:xfrm>
            <a:off x="-1" y="10"/>
            <a:ext cx="1219200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9147313" y="445343"/>
            <a:ext cx="2567609" cy="794064"/>
          </a:xfrm>
          <a:prstGeom prst="rect">
            <a:avLst/>
          </a:prstGeom>
          <a:solidFill>
            <a:srgbClr val="00000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s-PE" b="1" i="1" dirty="0">
                <a:solidFill>
                  <a:srgbClr val="FFFFFF"/>
                </a:solidFill>
              </a:rPr>
              <a:t>PRAYER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60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6096000" y="304800"/>
            <a:ext cx="553940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PRESENTATIONS</a:t>
            </a:r>
            <a:r>
              <a:rPr lang="en-IE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IE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not conferences, they are working points so that as a group we can bring together the fruits of our meeting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3298" t="9091"/>
          <a:stretch/>
        </p:blipFill>
        <p:spPr>
          <a:xfrm>
            <a:off x="-2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/>
          <p:nvPr/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7851648" y="90540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E" sz="4000" b="1" i="1" dirty="0"/>
              <a:t>PERSONAL</a:t>
            </a:r>
            <a:br>
              <a:rPr lang="en-IE" sz="4000" b="1" i="1" dirty="0"/>
            </a:br>
            <a:r>
              <a:rPr lang="en-IE" sz="4000" b="1" i="1" dirty="0"/>
              <a:t>WORK</a:t>
            </a:r>
            <a:r>
              <a:rPr lang="en-IE" sz="3700" b="1" i="1" dirty="0"/>
              <a:t/>
            </a:r>
            <a:br>
              <a:rPr lang="en-IE" sz="3700" b="1" i="1" dirty="0"/>
            </a:br>
            <a:r>
              <a:rPr lang="en-IE" sz="3700" b="1" i="1" dirty="0"/>
              <a:t/>
            </a:r>
            <a:br>
              <a:rPr lang="en-IE" sz="3700" b="1" i="1" dirty="0"/>
            </a:br>
            <a:r>
              <a:rPr lang="en-IE" sz="3700" dirty="0"/>
              <a:t>Aimed at drawing up commitment to the GEC</a:t>
            </a:r>
            <a:endParaRPr lang="en-IE" sz="3700" b="1" i="1" dirty="0"/>
          </a:p>
        </p:txBody>
      </p:sp>
      <p:sp>
        <p:nvSpPr>
          <p:cNvPr id="170" name="Google Shape;170;p23"/>
          <p:cNvSpPr/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Panorámica</PresentationFormat>
  <Paragraphs>71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Times New Roman</vt:lpstr>
      <vt:lpstr>Arial</vt:lpstr>
      <vt:lpstr>Calibri</vt:lpstr>
      <vt:lpstr>Helvetica Neue</vt:lpstr>
      <vt:lpstr>Tema de Office</vt:lpstr>
      <vt:lpstr>Tema de Office</vt:lpstr>
      <vt:lpstr>PILGRIMS OF THE GLOBAL COMPACT ON EDUCATION  Methodology Guidelines</vt:lpstr>
      <vt:lpstr> BUILDING TOGETHER </vt:lpstr>
      <vt:lpstr>WALKING  THE PATH </vt:lpstr>
      <vt:lpstr>DISCERNING  </vt:lpstr>
      <vt:lpstr>HOW WILL WE DO THIS?  By different means </vt:lpstr>
      <vt:lpstr>LET US RECALL THE OBJECTIVES OF THIS MEETING</vt:lpstr>
      <vt:lpstr>PRAYER </vt:lpstr>
      <vt:lpstr>Presentación de PowerPoint</vt:lpstr>
      <vt:lpstr>PERSONAL WORK  Aimed at drawing up commitment to the GEC</vt:lpstr>
      <vt:lpstr>GRUPOS  Orientado a elaborar el compromiso para el pacto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COMPACT ON EDUCATION PILGRIMS  Methodology Guidelines</dc:title>
  <dc:creator>Maria Carmen</dc:creator>
  <cp:lastModifiedBy>Utente</cp:lastModifiedBy>
  <cp:revision>8</cp:revision>
  <dcterms:modified xsi:type="dcterms:W3CDTF">2023-06-18T14:56:42Z</dcterms:modified>
</cp:coreProperties>
</file>